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8" r:id="rId5"/>
    <p:sldId id="269" r:id="rId6"/>
    <p:sldId id="270" r:id="rId7"/>
    <p:sldId id="271" r:id="rId8"/>
    <p:sldId id="272" r:id="rId9"/>
    <p:sldId id="273" r:id="rId10"/>
    <p:sldId id="276" r:id="rId11"/>
    <p:sldId id="277" r:id="rId12"/>
    <p:sldId id="279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F76ACA-0376-4393-928C-99B76B06AC0D}" v="1" dt="2024-06-02T02:21:03.5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4660"/>
  </p:normalViewPr>
  <p:slideViewPr>
    <p:cSldViewPr snapToGrid="0">
      <p:cViewPr varScale="1">
        <p:scale>
          <a:sx n="82" d="100"/>
          <a:sy n="82" d="100"/>
        </p:scale>
        <p:origin x="4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Uruga da Silva" userId="099264268d5ce317" providerId="LiveId" clId="{F3F76ACA-0376-4393-928C-99B76B06AC0D}"/>
    <pc:docChg chg="undo custSel delSld modSld">
      <pc:chgData name="Gabriel Uruga da Silva" userId="099264268d5ce317" providerId="LiveId" clId="{F3F76ACA-0376-4393-928C-99B76B06AC0D}" dt="2024-06-02T02:36:27.107" v="1317" actId="20577"/>
      <pc:docMkLst>
        <pc:docMk/>
      </pc:docMkLst>
      <pc:sldChg chg="modSp mod">
        <pc:chgData name="Gabriel Uruga da Silva" userId="099264268d5ce317" providerId="LiveId" clId="{F3F76ACA-0376-4393-928C-99B76B06AC0D}" dt="2024-06-02T02:25:15.787" v="955" actId="20577"/>
        <pc:sldMkLst>
          <pc:docMk/>
          <pc:sldMk cId="233612643" sldId="256"/>
        </pc:sldMkLst>
        <pc:spChg chg="mod">
          <ac:chgData name="Gabriel Uruga da Silva" userId="099264268d5ce317" providerId="LiveId" clId="{F3F76ACA-0376-4393-928C-99B76B06AC0D}" dt="2024-06-02T02:25:15.787" v="955" actId="20577"/>
          <ac:spMkLst>
            <pc:docMk/>
            <pc:sldMk cId="233612643" sldId="256"/>
            <ac:spMk id="3" creationId="{3744F3F8-49A3-B7D3-5700-355923E57319}"/>
          </ac:spMkLst>
        </pc:spChg>
      </pc:sldChg>
      <pc:sldChg chg="modSp mod">
        <pc:chgData name="Gabriel Uruga da Silva" userId="099264268d5ce317" providerId="LiveId" clId="{F3F76ACA-0376-4393-928C-99B76B06AC0D}" dt="2024-06-02T02:21:10.688" v="858" actId="113"/>
        <pc:sldMkLst>
          <pc:docMk/>
          <pc:sldMk cId="3894171919" sldId="268"/>
        </pc:sldMkLst>
        <pc:spChg chg="mod">
          <ac:chgData name="Gabriel Uruga da Silva" userId="099264268d5ce317" providerId="LiveId" clId="{F3F76ACA-0376-4393-928C-99B76B06AC0D}" dt="2024-06-02T02:21:10.688" v="858" actId="113"/>
          <ac:spMkLst>
            <pc:docMk/>
            <pc:sldMk cId="3894171919" sldId="268"/>
            <ac:spMk id="3" creationId="{F833233C-7125-6362-61FD-5761A75AA288}"/>
          </ac:spMkLst>
        </pc:spChg>
      </pc:sldChg>
      <pc:sldChg chg="modSp mod">
        <pc:chgData name="Gabriel Uruga da Silva" userId="099264268d5ce317" providerId="LiveId" clId="{F3F76ACA-0376-4393-928C-99B76B06AC0D}" dt="2024-06-02T02:23:09.430" v="907" actId="113"/>
        <pc:sldMkLst>
          <pc:docMk/>
          <pc:sldMk cId="3668221417" sldId="269"/>
        </pc:sldMkLst>
        <pc:spChg chg="mod">
          <ac:chgData name="Gabriel Uruga da Silva" userId="099264268d5ce317" providerId="LiveId" clId="{F3F76ACA-0376-4393-928C-99B76B06AC0D}" dt="2024-06-02T02:23:09.430" v="907" actId="113"/>
          <ac:spMkLst>
            <pc:docMk/>
            <pc:sldMk cId="3668221417" sldId="269"/>
            <ac:spMk id="8" creationId="{06AFEDE5-CB84-BAE5-69EF-51CCF0FFEE5C}"/>
          </ac:spMkLst>
        </pc:spChg>
      </pc:sldChg>
      <pc:sldChg chg="modSp mod">
        <pc:chgData name="Gabriel Uruga da Silva" userId="099264268d5ce317" providerId="LiveId" clId="{F3F76ACA-0376-4393-928C-99B76B06AC0D}" dt="2024-06-02T02:25:07.774" v="943" actId="113"/>
        <pc:sldMkLst>
          <pc:docMk/>
          <pc:sldMk cId="2663720157" sldId="270"/>
        </pc:sldMkLst>
        <pc:spChg chg="mod">
          <ac:chgData name="Gabriel Uruga da Silva" userId="099264268d5ce317" providerId="LiveId" clId="{F3F76ACA-0376-4393-928C-99B76B06AC0D}" dt="2024-06-02T02:25:07.774" v="943" actId="113"/>
          <ac:spMkLst>
            <pc:docMk/>
            <pc:sldMk cId="2663720157" sldId="270"/>
            <ac:spMk id="8" creationId="{06AFEDE5-CB84-BAE5-69EF-51CCF0FFEE5C}"/>
          </ac:spMkLst>
        </pc:spChg>
      </pc:sldChg>
      <pc:sldChg chg="modSp mod">
        <pc:chgData name="Gabriel Uruga da Silva" userId="099264268d5ce317" providerId="LiveId" clId="{F3F76ACA-0376-4393-928C-99B76B06AC0D}" dt="2024-06-02T02:26:40.767" v="1000" actId="113"/>
        <pc:sldMkLst>
          <pc:docMk/>
          <pc:sldMk cId="2545799125" sldId="271"/>
        </pc:sldMkLst>
        <pc:spChg chg="mod">
          <ac:chgData name="Gabriel Uruga da Silva" userId="099264268d5ce317" providerId="LiveId" clId="{F3F76ACA-0376-4393-928C-99B76B06AC0D}" dt="2024-06-02T02:26:40.767" v="1000" actId="113"/>
          <ac:spMkLst>
            <pc:docMk/>
            <pc:sldMk cId="2545799125" sldId="271"/>
            <ac:spMk id="8" creationId="{06AFEDE5-CB84-BAE5-69EF-51CCF0FFEE5C}"/>
          </ac:spMkLst>
        </pc:spChg>
      </pc:sldChg>
      <pc:sldChg chg="addSp delSp modSp mod">
        <pc:chgData name="Gabriel Uruga da Silva" userId="099264268d5ce317" providerId="LiveId" clId="{F3F76ACA-0376-4393-928C-99B76B06AC0D}" dt="2024-06-02T02:28:12.377" v="1028" actId="113"/>
        <pc:sldMkLst>
          <pc:docMk/>
          <pc:sldMk cId="4104668263" sldId="272"/>
        </pc:sldMkLst>
        <pc:spChg chg="add del mod">
          <ac:chgData name="Gabriel Uruga da Silva" userId="099264268d5ce317" providerId="LiveId" clId="{F3F76ACA-0376-4393-928C-99B76B06AC0D}" dt="2024-06-02T02:28:12.377" v="1028" actId="113"/>
          <ac:spMkLst>
            <pc:docMk/>
            <pc:sldMk cId="4104668263" sldId="272"/>
            <ac:spMk id="8" creationId="{06AFEDE5-CB84-BAE5-69EF-51CCF0FFEE5C}"/>
          </ac:spMkLst>
        </pc:spChg>
      </pc:sldChg>
      <pc:sldChg chg="modSp mod">
        <pc:chgData name="Gabriel Uruga da Silva" userId="099264268d5ce317" providerId="LiveId" clId="{F3F76ACA-0376-4393-928C-99B76B06AC0D}" dt="2024-06-02T02:29:50.110" v="1060" actId="113"/>
        <pc:sldMkLst>
          <pc:docMk/>
          <pc:sldMk cId="3073641212" sldId="273"/>
        </pc:sldMkLst>
        <pc:spChg chg="mod">
          <ac:chgData name="Gabriel Uruga da Silva" userId="099264268d5ce317" providerId="LiveId" clId="{F3F76ACA-0376-4393-928C-99B76B06AC0D}" dt="2024-06-02T02:29:50.110" v="1060" actId="113"/>
          <ac:spMkLst>
            <pc:docMk/>
            <pc:sldMk cId="3073641212" sldId="273"/>
            <ac:spMk id="8" creationId="{06AFEDE5-CB84-BAE5-69EF-51CCF0FFEE5C}"/>
          </ac:spMkLst>
        </pc:spChg>
      </pc:sldChg>
      <pc:sldChg chg="modSp del mod">
        <pc:chgData name="Gabriel Uruga da Silva" userId="099264268d5ce317" providerId="LiveId" clId="{F3F76ACA-0376-4393-928C-99B76B06AC0D}" dt="2024-06-02T02:09:44.999" v="301" actId="47"/>
        <pc:sldMkLst>
          <pc:docMk/>
          <pc:sldMk cId="3492146357" sldId="274"/>
        </pc:sldMkLst>
        <pc:spChg chg="mod">
          <ac:chgData name="Gabriel Uruga da Silva" userId="099264268d5ce317" providerId="LiveId" clId="{F3F76ACA-0376-4393-928C-99B76B06AC0D}" dt="2024-06-02T02:09:33.849" v="300" actId="20577"/>
          <ac:spMkLst>
            <pc:docMk/>
            <pc:sldMk cId="3492146357" sldId="274"/>
            <ac:spMk id="8" creationId="{06AFEDE5-CB84-BAE5-69EF-51CCF0FFEE5C}"/>
          </ac:spMkLst>
        </pc:spChg>
      </pc:sldChg>
      <pc:sldChg chg="modSp mod">
        <pc:chgData name="Gabriel Uruga da Silva" userId="099264268d5ce317" providerId="LiveId" clId="{F3F76ACA-0376-4393-928C-99B76B06AC0D}" dt="2024-06-02T02:35:56.616" v="1301" actId="123"/>
        <pc:sldMkLst>
          <pc:docMk/>
          <pc:sldMk cId="57585579" sldId="276"/>
        </pc:sldMkLst>
        <pc:spChg chg="mod">
          <ac:chgData name="Gabriel Uruga da Silva" userId="099264268d5ce317" providerId="LiveId" clId="{F3F76ACA-0376-4393-928C-99B76B06AC0D}" dt="2024-06-02T02:35:56.616" v="1301" actId="123"/>
          <ac:spMkLst>
            <pc:docMk/>
            <pc:sldMk cId="57585579" sldId="276"/>
            <ac:spMk id="3" creationId="{74DE1815-9502-2734-8C98-C570DE628E76}"/>
          </ac:spMkLst>
        </pc:spChg>
      </pc:sldChg>
      <pc:sldChg chg="modSp mod">
        <pc:chgData name="Gabriel Uruga da Silva" userId="099264268d5ce317" providerId="LiveId" clId="{F3F76ACA-0376-4393-928C-99B76B06AC0D}" dt="2024-06-02T02:35:53.025" v="1300" actId="123"/>
        <pc:sldMkLst>
          <pc:docMk/>
          <pc:sldMk cId="1525311599" sldId="277"/>
        </pc:sldMkLst>
        <pc:spChg chg="mod">
          <ac:chgData name="Gabriel Uruga da Silva" userId="099264268d5ce317" providerId="LiveId" clId="{F3F76ACA-0376-4393-928C-99B76B06AC0D}" dt="2024-06-02T02:31:10.628" v="1101" actId="20577"/>
          <ac:spMkLst>
            <pc:docMk/>
            <pc:sldMk cId="1525311599" sldId="277"/>
            <ac:spMk id="2" creationId="{F17ED991-3D9D-48FC-E937-7A0224944316}"/>
          </ac:spMkLst>
        </pc:spChg>
        <pc:spChg chg="mod">
          <ac:chgData name="Gabriel Uruga da Silva" userId="099264268d5ce317" providerId="LiveId" clId="{F3F76ACA-0376-4393-928C-99B76B06AC0D}" dt="2024-06-02T02:35:53.025" v="1300" actId="123"/>
          <ac:spMkLst>
            <pc:docMk/>
            <pc:sldMk cId="1525311599" sldId="277"/>
            <ac:spMk id="3" creationId="{74DE1815-9502-2734-8C98-C570DE628E76}"/>
          </ac:spMkLst>
        </pc:spChg>
      </pc:sldChg>
      <pc:sldChg chg="modSp del mod">
        <pc:chgData name="Gabriel Uruga da Silva" userId="099264268d5ce317" providerId="LiveId" clId="{F3F76ACA-0376-4393-928C-99B76B06AC0D}" dt="2024-06-02T02:17:56.928" v="594" actId="47"/>
        <pc:sldMkLst>
          <pc:docMk/>
          <pc:sldMk cId="1730518377" sldId="278"/>
        </pc:sldMkLst>
        <pc:spChg chg="mod">
          <ac:chgData name="Gabriel Uruga da Silva" userId="099264268d5ce317" providerId="LiveId" clId="{F3F76ACA-0376-4393-928C-99B76B06AC0D}" dt="2024-06-02T02:17:00.336" v="562" actId="21"/>
          <ac:spMkLst>
            <pc:docMk/>
            <pc:sldMk cId="1730518377" sldId="278"/>
            <ac:spMk id="3" creationId="{74DE1815-9502-2734-8C98-C570DE628E76}"/>
          </ac:spMkLst>
        </pc:spChg>
      </pc:sldChg>
      <pc:sldChg chg="modSp mod">
        <pc:chgData name="Gabriel Uruga da Silva" userId="099264268d5ce317" providerId="LiveId" clId="{F3F76ACA-0376-4393-928C-99B76B06AC0D}" dt="2024-06-02T02:36:27.107" v="1317" actId="20577"/>
        <pc:sldMkLst>
          <pc:docMk/>
          <pc:sldMk cId="3679779200" sldId="279"/>
        </pc:sldMkLst>
        <pc:spChg chg="mod">
          <ac:chgData name="Gabriel Uruga da Silva" userId="099264268d5ce317" providerId="LiveId" clId="{F3F76ACA-0376-4393-928C-99B76B06AC0D}" dt="2024-06-02T02:35:21.297" v="1250" actId="122"/>
          <ac:spMkLst>
            <pc:docMk/>
            <pc:sldMk cId="3679779200" sldId="279"/>
            <ac:spMk id="2" creationId="{E1417BD7-7ADE-6C29-148D-E63075E8D55C}"/>
          </ac:spMkLst>
        </pc:spChg>
        <pc:spChg chg="mod">
          <ac:chgData name="Gabriel Uruga da Silva" userId="099264268d5ce317" providerId="LiveId" clId="{F3F76ACA-0376-4393-928C-99B76B06AC0D}" dt="2024-06-02T02:36:27.107" v="1317" actId="20577"/>
          <ac:spMkLst>
            <pc:docMk/>
            <pc:sldMk cId="3679779200" sldId="279"/>
            <ac:spMk id="3" creationId="{FA52B093-41D8-3A48-9C4D-E08FFD9F4C2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511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D0E6-AD36-493C-9DC3-5ACC205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B8558-FA83-4F6C-A6D1-2DF9D3F74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38299" y="2057399"/>
            <a:ext cx="8915401" cy="41148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DE619-0CC6-4480-ABDE-277D36B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91E6-BE35-4ECA-8AD1-E8EC09B8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4606-B928-42D6-85CC-9576F60E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01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18D8A-5002-491C-922A-E9624E2DB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82C6-2BE9-4E25-B8BB-A2346A2B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EFF9-B3BC-4C07-BF6C-2E3C91B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F4CF6-CDF1-4AFD-8319-71FD4FED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A026-57F4-47F7-B4F0-E0D48E0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884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3747-9ADB-4FCC-89CE-6E84D1347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C9C6-5D7D-4249-8820-D4C99D0A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35F7-46A1-40A9-ACD7-C492399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45637-B780-4999-A87D-0039BC5A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9777F-E471-4CC5-B27B-137CB0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78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CB1D-064E-46DE-B533-7CDA331E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2748406"/>
            <a:ext cx="8115300" cy="273799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22C0-D002-4A94-BAFF-FD1A1CCA6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371600"/>
            <a:ext cx="8115300" cy="133327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7D7E-EC9F-4AA5-A559-EF556C6A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A8EE-88C1-400C-A23F-656DC76B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45A4-F9C6-44E9-929F-78C657C8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13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F34F-B65E-4FA0-87E8-8890F482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9382348" cy="1371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25A67-10CA-4531-93E1-39892C08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8297" y="2057400"/>
            <a:ext cx="4553103" cy="41250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2BE36-0CAF-4D92-9AC2-9249276B9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00" y="2057400"/>
            <a:ext cx="4543647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36479-3B04-43BD-9B59-DBF6CA2B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D4449-57DB-41D2-B49E-694E7C13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CC2C-E50B-47D2-B62F-D5C4C9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73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530B-D0F2-4FC4-A10F-1E54EF82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755118"/>
            <a:ext cx="9378304" cy="12227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865C-9D06-4FA3-BA3D-7187BB41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56570-8F97-4B7E-A805-96925AC47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8300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7EF54-F63F-4730-99EE-0E472578F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7213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8453E-B012-4889-9F49-E1351532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7213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FC47A-8514-4C98-B1BE-FF6CC66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4301A-D375-4163-9488-27A9CDC6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ED6105-4A37-4D4B-9BE8-715FB732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15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007F-6649-4D23-8869-C1CC29D0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B85A1-41F9-4BC1-9C40-3E5D5C04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23774-EAA9-47ED-87EF-EE2B29A2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26550-DD4D-45E2-8916-8314C5D0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174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FACD-1A4D-49F3-8EA8-21B5C1A6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FD9DD-0E4E-4C36-AF85-B3EAD7FE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6F4C8-14FA-4405-85EE-ABF53FB0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020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7C28-5DEE-493D-ABAD-38E4F2D7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21" y="1085481"/>
            <a:ext cx="365118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E79C5-E567-4F12-96B8-8BBEAE3D8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900" y="1132676"/>
            <a:ext cx="5289480" cy="4728374"/>
          </a:xfrm>
        </p:spPr>
        <p:txBody>
          <a:bodyPr/>
          <a:lstStyle>
            <a:lvl1pPr>
              <a:lnSpc>
                <a:spcPct val="110000"/>
              </a:lnSpc>
              <a:defRPr sz="3200"/>
            </a:lvl1pPr>
            <a:lvl2pPr>
              <a:lnSpc>
                <a:spcPct val="110000"/>
              </a:lnSpc>
              <a:defRPr sz="2800"/>
            </a:lvl2pPr>
            <a:lvl3pPr>
              <a:lnSpc>
                <a:spcPct val="110000"/>
              </a:lnSpc>
              <a:defRPr sz="2400"/>
            </a:lvl3pPr>
            <a:lvl4pPr>
              <a:lnSpc>
                <a:spcPct val="110000"/>
              </a:lnSpc>
              <a:defRPr sz="2000"/>
            </a:lvl4pPr>
            <a:lvl5pPr>
              <a:lnSpc>
                <a:spcPct val="11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3DF7F-0B5C-40CE-A65F-779FA7EFB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621" y="2748406"/>
            <a:ext cx="365118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2248C-1826-4833-9592-383B5873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19DC-2646-42AD-897A-EB765DC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238D7-4EEA-475B-B1CA-C44B89BE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73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65BE-C907-4660-A586-71C6A1D1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85481"/>
            <a:ext cx="365760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4C8A9-67DF-419C-B2FC-3A879CCE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6900" y="1061885"/>
            <a:ext cx="5331069" cy="4775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94A1-3058-402A-9C3F-2F210D91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2748406"/>
            <a:ext cx="365760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3CA50-C8D8-4F83-B2F6-BCE82586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5BE3-7B02-4281-BD90-C1FAAF63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E256D-ACD5-438F-BA6F-605E5260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973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1A689-589E-4A73-9313-EF44F7E4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11B8-9E77-4144-B9C1-FD164D9A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E4CC-CF79-4C8D-9E5F-1BB517435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001475" y="1517536"/>
            <a:ext cx="28011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B6D41BCC-AD73-4203-A5A6-E62EB28B0FE6}" type="datetimeFigureOut">
              <a:rPr lang="en-US" smtClean="0"/>
              <a:pPr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449-05F6-4BC7-95DF-F04E1F161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118764" y="4237870"/>
            <a:ext cx="33440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17FE5-2D1F-4ECC-9460-08145C3BB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8877" y="6319138"/>
            <a:ext cx="710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D637F8FC-4B86-4690-8888-22AB2F781B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91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imoveis.estadao.com.br/noticias/pessoas-que-ganham-mais-preferem-apartamentos-segundo-pesquisa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2CFB7124-993E-4CF3-A0CA-A32DF6CC4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694F4EA-6586-4537-8435-1C89CECA2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79400" cy="685799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004DB2-1B7B-FADD-C0D4-701CF8BB1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3076" y="1607462"/>
            <a:ext cx="3663724" cy="2016553"/>
          </a:xfrm>
        </p:spPr>
        <p:txBody>
          <a:bodyPr anchor="b">
            <a:normAutofit/>
          </a:bodyPr>
          <a:lstStyle/>
          <a:p>
            <a:r>
              <a:rPr lang="pt-BR" sz="3200"/>
              <a:t>Aluguel de Imóveis em São Paulo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744F3F8-49A3-B7D3-5700-355923E573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3929" y="3851839"/>
            <a:ext cx="3663724" cy="1192070"/>
          </a:xfrm>
        </p:spPr>
        <p:txBody>
          <a:bodyPr anchor="t">
            <a:normAutofit/>
          </a:bodyPr>
          <a:lstStyle/>
          <a:p>
            <a:r>
              <a:rPr lang="pt-BR" sz="1600" dirty="0"/>
              <a:t>Uma Análise DESCRITIVA</a:t>
            </a:r>
          </a:p>
        </p:txBody>
      </p:sp>
      <p:pic>
        <p:nvPicPr>
          <p:cNvPr id="4" name="Vídeo 3" descr="Ícones de Arranha-céus e Local">
            <a:extLst>
              <a:ext uri="{FF2B5EF4-FFF2-40B4-BE49-F238E27FC236}">
                <a16:creationId xmlns:a16="http://schemas.microsoft.com/office/drawing/2014/main" id="{5B729203-45A3-3F12-690F-2A5FF30319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6477000" y="2050915"/>
            <a:ext cx="4912581" cy="275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1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7ED991-3D9D-48FC-E937-7A0224944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Qual o bairro oferta mais variedade de Tipo de Imóvel?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DE1815-9502-2734-8C98-C570DE628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O bairro nobre </a:t>
            </a:r>
            <a:r>
              <a:rPr lang="pt-BR" b="1" dirty="0"/>
              <a:t>Vila Mariana </a:t>
            </a:r>
            <a:r>
              <a:rPr lang="pt-BR" dirty="0"/>
              <a:t>é o </a:t>
            </a:r>
            <a:r>
              <a:rPr lang="pt-BR" b="1" dirty="0"/>
              <a:t>que mais oferta </a:t>
            </a:r>
            <a:r>
              <a:rPr lang="pt-BR" dirty="0"/>
              <a:t>uma </a:t>
            </a:r>
            <a:r>
              <a:rPr lang="pt-BR" b="1" dirty="0"/>
              <a:t>variedade</a:t>
            </a:r>
            <a:r>
              <a:rPr lang="pt-BR" dirty="0"/>
              <a:t> de Tipos de Imóveis, </a:t>
            </a:r>
          </a:p>
          <a:p>
            <a:pPr algn="just"/>
            <a:r>
              <a:rPr lang="pt-BR" b="1" dirty="0"/>
              <a:t>149 Apartamentos,</a:t>
            </a:r>
          </a:p>
          <a:p>
            <a:pPr algn="just"/>
            <a:r>
              <a:rPr lang="pt-BR" b="1" dirty="0"/>
              <a:t>51 Kitnet e Studio </a:t>
            </a:r>
          </a:p>
          <a:p>
            <a:pPr algn="just"/>
            <a:r>
              <a:rPr lang="pt-BR" b="1" dirty="0"/>
              <a:t>41 Casas</a:t>
            </a:r>
          </a:p>
          <a:p>
            <a:pPr marL="0" indent="0" algn="just">
              <a:buNone/>
            </a:pPr>
            <a:r>
              <a:rPr lang="pt-BR" dirty="0"/>
              <a:t>O bairro </a:t>
            </a:r>
            <a:r>
              <a:rPr lang="pt-BR" b="1" dirty="0"/>
              <a:t>Bela Vista</a:t>
            </a:r>
            <a:r>
              <a:rPr lang="pt-BR" dirty="0"/>
              <a:t> é o que </a:t>
            </a:r>
            <a:r>
              <a:rPr lang="pt-BR" b="1" dirty="0"/>
              <a:t>mais oferta imóveis</a:t>
            </a:r>
            <a:r>
              <a:rPr lang="pt-BR" dirty="0"/>
              <a:t> como </a:t>
            </a:r>
            <a:r>
              <a:rPr lang="pt-BR" b="1" dirty="0"/>
              <a:t>Apartamentos</a:t>
            </a:r>
            <a:r>
              <a:rPr lang="pt-BR" dirty="0"/>
              <a:t> ou </a:t>
            </a:r>
            <a:r>
              <a:rPr lang="pt-BR" b="1" dirty="0"/>
              <a:t>Studio e Kitnet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585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7ED991-3D9D-48FC-E937-7A0224944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Qual Imóvel tem a maior e menor variação e média de Preço?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DE1815-9502-2734-8C98-C570DE628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As</a:t>
            </a:r>
            <a:r>
              <a:rPr lang="pt-BR" b="1" dirty="0"/>
              <a:t> Casas em Condomínio </a:t>
            </a:r>
            <a:r>
              <a:rPr lang="pt-BR" dirty="0"/>
              <a:t>possuem o preço de </a:t>
            </a:r>
            <a:r>
              <a:rPr lang="pt-BR" b="1" dirty="0"/>
              <a:t>Aluguel mais caro</a:t>
            </a:r>
            <a:r>
              <a:rPr lang="pt-BR" dirty="0"/>
              <a:t>, com uma </a:t>
            </a:r>
            <a:r>
              <a:rPr lang="pt-BR" b="1" dirty="0"/>
              <a:t>média de R$ 3 893,43</a:t>
            </a:r>
            <a:r>
              <a:rPr lang="pt-BR" dirty="0"/>
              <a:t> e uma </a:t>
            </a:r>
            <a:r>
              <a:rPr lang="pt-BR" b="1" dirty="0"/>
              <a:t>variação de R$ 3 927,88</a:t>
            </a:r>
            <a:r>
              <a:rPr lang="pt-BR" dirty="0"/>
              <a:t>, sendo o </a:t>
            </a:r>
            <a:r>
              <a:rPr lang="pt-BR" b="1" dirty="0"/>
              <a:t>Imóvel com maior variação </a:t>
            </a:r>
            <a:r>
              <a:rPr lang="pt-BR" dirty="0"/>
              <a:t>do também. </a:t>
            </a:r>
          </a:p>
          <a:p>
            <a:pPr marL="0" indent="0" algn="just">
              <a:buNone/>
            </a:pPr>
            <a:r>
              <a:rPr lang="pt-BR" dirty="0"/>
              <a:t>Enquanto </a:t>
            </a:r>
            <a:r>
              <a:rPr lang="pt-BR" b="1" dirty="0"/>
              <a:t>Studio e Kitnet </a:t>
            </a:r>
            <a:r>
              <a:rPr lang="pt-BR" dirty="0"/>
              <a:t> é o </a:t>
            </a:r>
            <a:r>
              <a:rPr lang="pt-BR" b="1" dirty="0"/>
              <a:t>imóvel mais barato</a:t>
            </a:r>
            <a:r>
              <a:rPr lang="pt-BR" dirty="0"/>
              <a:t>, com </a:t>
            </a:r>
            <a:r>
              <a:rPr lang="pt-BR" b="1" dirty="0"/>
              <a:t>média de R$ 2 127,56 </a:t>
            </a:r>
            <a:r>
              <a:rPr lang="pt-BR" dirty="0"/>
              <a:t>e uma </a:t>
            </a:r>
            <a:r>
              <a:rPr lang="pt-BR" b="1" dirty="0"/>
              <a:t>variação de R$ 1 366,20</a:t>
            </a:r>
            <a:r>
              <a:rPr lang="pt-BR" dirty="0"/>
              <a:t>, sendo o </a:t>
            </a:r>
            <a:r>
              <a:rPr lang="pt-BR" b="1" dirty="0"/>
              <a:t>Imóvel com menor variação </a:t>
            </a:r>
            <a:r>
              <a:rPr lang="pt-BR" dirty="0"/>
              <a:t>do preço.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5311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417BD7-7ADE-6C29-148D-E63075E8D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dirty="0"/>
              <a:t>Há uma correlação entre o Valor de Aluguel e a Área, Quartos e Garagem?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52B093-41D8-3A48-9C4D-E08FFD9F4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/>
              <a:t>Há </a:t>
            </a:r>
            <a:r>
              <a:rPr lang="pt-BR" b="1" dirty="0"/>
              <a:t>uma correlação</a:t>
            </a:r>
            <a:r>
              <a:rPr lang="pt-BR" dirty="0"/>
              <a:t> entre o </a:t>
            </a:r>
            <a:r>
              <a:rPr lang="pt-BR" b="1" dirty="0"/>
              <a:t>Valor de Aluguel e a Área, n° de Quartos </a:t>
            </a:r>
            <a:r>
              <a:rPr lang="pt-BR" dirty="0"/>
              <a:t>e </a:t>
            </a:r>
            <a:r>
              <a:rPr lang="pt-BR" b="1" dirty="0"/>
              <a:t>n° de Garagens</a:t>
            </a:r>
            <a:r>
              <a:rPr lang="pt-BR" dirty="0"/>
              <a:t>, apresentando uma </a:t>
            </a:r>
            <a:r>
              <a:rPr lang="pt-BR" b="1" dirty="0"/>
              <a:t>associação mais forte</a:t>
            </a:r>
            <a:r>
              <a:rPr lang="pt-BR" dirty="0"/>
              <a:t> principalmente em </a:t>
            </a:r>
            <a:r>
              <a:rPr lang="pt-BR" b="1" dirty="0"/>
              <a:t>Casas em Condomínio.</a:t>
            </a:r>
            <a:r>
              <a:rPr lang="pt-BR" dirty="0"/>
              <a:t> </a:t>
            </a:r>
          </a:p>
          <a:p>
            <a:pPr marL="0" indent="0" algn="just">
              <a:buNone/>
            </a:pPr>
            <a:r>
              <a:rPr lang="pt-BR" dirty="0">
                <a:solidFill>
                  <a:srgbClr val="FF0000"/>
                </a:solidFill>
              </a:rPr>
              <a:t>IMPORTANTE</a:t>
            </a:r>
            <a:r>
              <a:rPr lang="pt-BR" dirty="0"/>
              <a:t>: </a:t>
            </a:r>
            <a:r>
              <a:rPr lang="pt-BR" b="1" dirty="0"/>
              <a:t>Não houve nenhuma associação</a:t>
            </a:r>
            <a:r>
              <a:rPr lang="pt-BR" dirty="0"/>
              <a:t> dessas </a:t>
            </a:r>
            <a:r>
              <a:rPr lang="pt-BR" b="1" dirty="0"/>
              <a:t>variáveis</a:t>
            </a:r>
            <a:r>
              <a:rPr lang="pt-BR" dirty="0"/>
              <a:t> no </a:t>
            </a:r>
            <a:r>
              <a:rPr lang="pt-BR" b="1" dirty="0"/>
              <a:t>Preço de Studio e Kitnet.</a:t>
            </a:r>
          </a:p>
        </p:txBody>
      </p:sp>
    </p:spTree>
    <p:extLst>
      <p:ext uri="{BB962C8B-B14F-4D97-AF65-F5344CB8AC3E}">
        <p14:creationId xmlns:p14="http://schemas.microsoft.com/office/powerpoint/2010/main" val="3679779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7D4206-A779-902F-7729-10776114D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Perguntas de Negócio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AD66BA-62CD-AC10-F17E-FFB345BC8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/>
              <a:t>As perguntas de negócio que contemplam essa análise são as seguintes:</a:t>
            </a:r>
          </a:p>
          <a:p>
            <a:r>
              <a:rPr lang="pt-BR" b="1" dirty="0"/>
              <a:t>1) Qual o Tipo de Imóvel mais ofertado?</a:t>
            </a:r>
          </a:p>
          <a:p>
            <a:r>
              <a:rPr lang="pt-BR" b="1" dirty="0"/>
              <a:t>2) Qual o bairro com mais Tipo de Imóvel?</a:t>
            </a:r>
          </a:p>
          <a:p>
            <a:r>
              <a:rPr lang="pt-BR" b="1" dirty="0"/>
              <a:t>3) Quais bairros mais possuem Apartamentos?</a:t>
            </a:r>
          </a:p>
          <a:p>
            <a:r>
              <a:rPr lang="pt-BR" b="1" dirty="0"/>
              <a:t>4) Quais bairros mais possuem Kitnet e Studio?</a:t>
            </a:r>
          </a:p>
          <a:p>
            <a:r>
              <a:rPr lang="pt-BR" b="1" dirty="0"/>
              <a:t>5) Quais bairros mais possuem Casas?</a:t>
            </a:r>
          </a:p>
          <a:p>
            <a:r>
              <a:rPr lang="pt-BR" b="1" dirty="0"/>
              <a:t>6) Quais bairros mais possuem Casas em Condomínio?</a:t>
            </a:r>
          </a:p>
          <a:p>
            <a:r>
              <a:rPr lang="pt-BR" b="1" dirty="0"/>
              <a:t>7) Qual o bairro oferta mais variedade de Tipo de Imóvel?</a:t>
            </a:r>
          </a:p>
          <a:p>
            <a:r>
              <a:rPr lang="pt-BR" b="1" dirty="0"/>
              <a:t>8) Qual Tipo de Imóvel tem a maior variação de Preço de Aluguel?</a:t>
            </a:r>
          </a:p>
          <a:p>
            <a:r>
              <a:rPr lang="pt-BR" b="1" dirty="0"/>
              <a:t>9) Qual Tipo de Imóvel possui a menor Média de Preço de Aluguel?</a:t>
            </a:r>
          </a:p>
          <a:p>
            <a:r>
              <a:rPr lang="pt-BR" b="1" dirty="0"/>
              <a:t>10) Há uma correlação entre o Valor de Aluguel e a Área? Há uma correlação do Valor do Aluguel e a quantidade de Quartos e Garagem?</a:t>
            </a:r>
          </a:p>
        </p:txBody>
      </p:sp>
    </p:spTree>
    <p:extLst>
      <p:ext uri="{BB962C8B-B14F-4D97-AF65-F5344CB8AC3E}">
        <p14:creationId xmlns:p14="http://schemas.microsoft.com/office/powerpoint/2010/main" val="2967266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7E345-3953-314C-1CE6-9A03B6F2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Qual o Tipo de Imóvel mais ofertado?</a:t>
            </a:r>
            <a:endParaRPr lang="pt-BR" dirty="0"/>
          </a:p>
        </p:txBody>
      </p:sp>
      <p:pic>
        <p:nvPicPr>
          <p:cNvPr id="7" name="Espaço Reservado para Conteúdo 6" descr="Gráfico, Gráfico de cascata&#10;&#10;Descrição gerada automaticamente">
            <a:extLst>
              <a:ext uri="{FF2B5EF4-FFF2-40B4-BE49-F238E27FC236}">
                <a16:creationId xmlns:a16="http://schemas.microsoft.com/office/drawing/2014/main" id="{BE445000-56EA-0918-BC99-A11F148B05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6855" y="2057400"/>
            <a:ext cx="5486411" cy="3657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06AFEDE5-CB84-BAE5-69EF-51CCF0FFEE5C}"/>
              </a:ext>
            </a:extLst>
          </p:cNvPr>
          <p:cNvSpPr txBox="1"/>
          <p:nvPr/>
        </p:nvSpPr>
        <p:spPr>
          <a:xfrm>
            <a:off x="5685692" y="2168769"/>
            <a:ext cx="6119453" cy="258532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Os </a:t>
            </a:r>
            <a:r>
              <a:rPr lang="pt-BR" b="1" dirty="0"/>
              <a:t>Apartamentos</a:t>
            </a:r>
            <a:r>
              <a:rPr lang="pt-BR" dirty="0"/>
              <a:t> são mais ofertados </a:t>
            </a:r>
            <a:r>
              <a:rPr lang="pt-BR" b="1" dirty="0"/>
              <a:t>2,5x</a:t>
            </a:r>
            <a:r>
              <a:rPr lang="pt-BR" dirty="0"/>
              <a:t> mais que </a:t>
            </a:r>
            <a:r>
              <a:rPr lang="pt-BR" b="1" dirty="0"/>
              <a:t>Studio e Kitnet, </a:t>
            </a:r>
            <a:r>
              <a:rPr lang="pt-BR" dirty="0"/>
              <a:t>, com </a:t>
            </a:r>
            <a:r>
              <a:rPr lang="pt-BR" b="1" dirty="0"/>
              <a:t>7193 imóveis</a:t>
            </a:r>
            <a:r>
              <a:rPr lang="pt-BR" dirty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1" dirty="0"/>
              <a:t>Studio e Kitnet</a:t>
            </a:r>
            <a:r>
              <a:rPr lang="pt-BR" dirty="0"/>
              <a:t> são o segundo mais ofertado, com </a:t>
            </a:r>
            <a:r>
              <a:rPr lang="pt-BR" b="1" dirty="0"/>
              <a:t>2837 imóveis</a:t>
            </a:r>
            <a:r>
              <a:rPr lang="pt-BR" dirty="0"/>
              <a:t>, </a:t>
            </a:r>
            <a:r>
              <a:rPr lang="pt-BR" b="1" dirty="0"/>
              <a:t>mais</a:t>
            </a:r>
            <a:r>
              <a:rPr lang="pt-BR" dirty="0"/>
              <a:t> que </a:t>
            </a:r>
            <a:r>
              <a:rPr lang="pt-BR" b="1" dirty="0"/>
              <a:t>o dobro</a:t>
            </a:r>
            <a:r>
              <a:rPr lang="pt-BR" dirty="0"/>
              <a:t> de </a:t>
            </a:r>
            <a:r>
              <a:rPr lang="pt-BR" b="1" dirty="0"/>
              <a:t>Casas</a:t>
            </a:r>
            <a:r>
              <a:rPr lang="pt-BR" dirty="0"/>
              <a:t>, que possuem </a:t>
            </a:r>
            <a:r>
              <a:rPr lang="pt-BR" b="1" dirty="0"/>
              <a:t>1380 imóveis</a:t>
            </a:r>
            <a:r>
              <a:rPr lang="pt-BR" dirty="0"/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b="1" dirty="0"/>
              <a:t>Casas em Condomínio</a:t>
            </a:r>
            <a:r>
              <a:rPr lang="pt-BR" dirty="0"/>
              <a:t> tem </a:t>
            </a:r>
            <a:r>
              <a:rPr lang="pt-BR" b="1" dirty="0"/>
              <a:t>menor oferta</a:t>
            </a:r>
            <a:r>
              <a:rPr lang="pt-BR" dirty="0"/>
              <a:t>, com apenas </a:t>
            </a:r>
            <a:r>
              <a:rPr lang="pt-BR" b="1" dirty="0"/>
              <a:t>281 imóveis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6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7E345-3953-314C-1CE6-9A03B6F2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Sobre Apartamentos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33233C-7125-6362-61FD-5761A75AA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dirty="0"/>
              <a:t>Em uma </a:t>
            </a:r>
            <a:r>
              <a:rPr lang="pt-BR" dirty="0">
                <a:hlinkClick r:id="rId2"/>
              </a:rPr>
              <a:t>Pesquisa</a:t>
            </a:r>
            <a:r>
              <a:rPr lang="pt-BR" dirty="0"/>
              <a:t> realizada pela </a:t>
            </a:r>
            <a:r>
              <a:rPr lang="pt-BR" b="1" dirty="0" err="1"/>
              <a:t>Brain</a:t>
            </a:r>
            <a:r>
              <a:rPr lang="pt-BR" b="1" dirty="0"/>
              <a:t> Inteligência Estratégica</a:t>
            </a:r>
            <a:r>
              <a:rPr lang="pt-BR" dirty="0"/>
              <a:t> publicada no </a:t>
            </a:r>
            <a:r>
              <a:rPr lang="pt-BR" b="1" dirty="0"/>
              <a:t>Estadão</a:t>
            </a:r>
            <a:r>
              <a:rPr lang="pt-BR" dirty="0"/>
              <a:t> em </a:t>
            </a:r>
            <a:r>
              <a:rPr lang="pt-BR" b="1" dirty="0"/>
              <a:t>2023</a:t>
            </a:r>
            <a:r>
              <a:rPr lang="pt-BR" dirty="0"/>
              <a:t> revelou que para </a:t>
            </a:r>
            <a:r>
              <a:rPr lang="pt-BR" b="1" dirty="0"/>
              <a:t>55% da população </a:t>
            </a:r>
            <a:r>
              <a:rPr lang="pt-BR" dirty="0"/>
              <a:t>que </a:t>
            </a:r>
            <a:r>
              <a:rPr lang="pt-BR" b="1" dirty="0"/>
              <a:t>ganha acima </a:t>
            </a:r>
            <a:r>
              <a:rPr lang="pt-BR" dirty="0"/>
              <a:t>de </a:t>
            </a:r>
            <a:r>
              <a:rPr lang="pt-BR" b="1" dirty="0"/>
              <a:t>R$ 15 mil por mês</a:t>
            </a:r>
            <a:r>
              <a:rPr lang="pt-BR" dirty="0"/>
              <a:t>, o </a:t>
            </a:r>
            <a:r>
              <a:rPr lang="pt-BR" b="1" dirty="0"/>
              <a:t>apartamento</a:t>
            </a:r>
            <a:r>
              <a:rPr lang="pt-BR" dirty="0"/>
              <a:t> é o tipo de imóvel residencial </a:t>
            </a:r>
            <a:r>
              <a:rPr lang="pt-BR" b="1" dirty="0"/>
              <a:t>mais desejado</a:t>
            </a:r>
            <a:r>
              <a:rPr lang="pt-BR" dirty="0"/>
              <a:t>.</a:t>
            </a:r>
          </a:p>
          <a:p>
            <a:pPr algn="just"/>
            <a:r>
              <a:rPr lang="pt-BR" dirty="0"/>
              <a:t>No material, o economista e proprietário da </a:t>
            </a:r>
            <a:r>
              <a:rPr lang="pt-BR" dirty="0" err="1"/>
              <a:t>Brain</a:t>
            </a:r>
            <a:r>
              <a:rPr lang="pt-BR" dirty="0"/>
              <a:t> Inteligência Estratégica afirma que “</a:t>
            </a:r>
            <a:r>
              <a:rPr lang="pt-BR" b="1" i="1" dirty="0"/>
              <a:t>Quanto maior a cidade, mais relevante se torna o mercado de Apartamentos e  valorização ocorre pelo fato de que Apartamentos geram mais Comércio e Serviços e tem como principal característica questões de Segurança</a:t>
            </a:r>
            <a:r>
              <a:rPr lang="pt-BR" i="1" dirty="0"/>
              <a:t>.</a:t>
            </a:r>
            <a:r>
              <a:rPr lang="pt-BR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417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7E345-3953-314C-1CE6-9A03B6F2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Qual o bairro com mais Tipo de Imóvel?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6AFEDE5-CB84-BAE5-69EF-51CCF0FFEE5C}"/>
              </a:ext>
            </a:extLst>
          </p:cNvPr>
          <p:cNvSpPr txBox="1"/>
          <p:nvPr/>
        </p:nvSpPr>
        <p:spPr>
          <a:xfrm>
            <a:off x="5732417" y="2201882"/>
            <a:ext cx="58499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Os bairros com mais Tipo de Imóvel são </a:t>
            </a:r>
            <a:r>
              <a:rPr lang="pt-BR" b="1" dirty="0"/>
              <a:t>3 bairros nobres </a:t>
            </a:r>
            <a:r>
              <a:rPr lang="pt-BR" dirty="0"/>
              <a:t>de São Paulo: </a:t>
            </a:r>
          </a:p>
          <a:p>
            <a:pPr algn="just"/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O bairro que </a:t>
            </a:r>
            <a:r>
              <a:rPr lang="pt-BR" b="1" dirty="0"/>
              <a:t>mais oferta Apartamentos </a:t>
            </a:r>
            <a:r>
              <a:rPr lang="pt-BR" dirty="0"/>
              <a:t>é </a:t>
            </a:r>
            <a:r>
              <a:rPr lang="pt-BR" b="1" dirty="0"/>
              <a:t>Bela Vista </a:t>
            </a:r>
            <a:r>
              <a:rPr lang="pt-BR" dirty="0"/>
              <a:t>com </a:t>
            </a:r>
            <a:r>
              <a:rPr lang="pt-BR" b="1" dirty="0"/>
              <a:t>352 imóveis</a:t>
            </a:r>
            <a:r>
              <a:rPr lang="pt-BR" dirty="0"/>
              <a:t>, localizado na </a:t>
            </a:r>
            <a:r>
              <a:rPr lang="pt-BR" b="1" dirty="0"/>
              <a:t>Zona Central </a:t>
            </a:r>
            <a:r>
              <a:rPr lang="pt-BR" dirty="0"/>
              <a:t>de São Paulo e têm como </a:t>
            </a:r>
            <a:r>
              <a:rPr lang="pt-BR" b="1" dirty="0"/>
              <a:t>característica</a:t>
            </a:r>
            <a:r>
              <a:rPr lang="pt-BR" dirty="0"/>
              <a:t> a </a:t>
            </a:r>
            <a:r>
              <a:rPr lang="pt-BR" b="1" dirty="0"/>
              <a:t>presença de muitos Prédios</a:t>
            </a:r>
            <a:r>
              <a:rPr lang="pt-BR" dirty="0"/>
              <a:t>. </a:t>
            </a:r>
          </a:p>
          <a:p>
            <a:pPr algn="just"/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O </a:t>
            </a:r>
            <a:r>
              <a:rPr lang="pt-BR" b="1" dirty="0"/>
              <a:t>2° bairro</a:t>
            </a:r>
            <a:r>
              <a:rPr lang="pt-BR" dirty="0"/>
              <a:t> é a </a:t>
            </a:r>
            <a:r>
              <a:rPr lang="pt-BR" b="1" dirty="0"/>
              <a:t>Vila Mariana</a:t>
            </a:r>
            <a:r>
              <a:rPr lang="pt-BR" dirty="0"/>
              <a:t>, na </a:t>
            </a:r>
            <a:r>
              <a:rPr lang="pt-BR" b="1" dirty="0"/>
              <a:t>Zona Central</a:t>
            </a:r>
            <a:r>
              <a:rPr lang="pt-BR" dirty="0"/>
              <a:t> também com </a:t>
            </a:r>
            <a:r>
              <a:rPr lang="pt-BR" b="1" dirty="0"/>
              <a:t>232 imóveis</a:t>
            </a:r>
            <a:r>
              <a:rPr lang="pt-BR" dirty="0"/>
              <a:t> e o </a:t>
            </a:r>
            <a:r>
              <a:rPr lang="pt-BR" b="1" dirty="0"/>
              <a:t>3° bairro</a:t>
            </a:r>
            <a:r>
              <a:rPr lang="pt-BR" dirty="0"/>
              <a:t> está </a:t>
            </a:r>
            <a:r>
              <a:rPr lang="pt-BR" b="1" dirty="0"/>
              <a:t>na Zona Norte, </a:t>
            </a:r>
            <a:r>
              <a:rPr lang="pt-BR" dirty="0"/>
              <a:t>chamado de </a:t>
            </a:r>
            <a:r>
              <a:rPr lang="pt-BR" b="1" dirty="0"/>
              <a:t>Jardim Paulista</a:t>
            </a:r>
            <a:r>
              <a:rPr lang="pt-BR" dirty="0"/>
              <a:t>, com </a:t>
            </a:r>
            <a:r>
              <a:rPr lang="pt-BR" b="1" dirty="0"/>
              <a:t>220 imóveis</a:t>
            </a:r>
            <a:r>
              <a:rPr lang="pt-BR" dirty="0"/>
              <a:t>.</a:t>
            </a:r>
          </a:p>
        </p:txBody>
      </p:sp>
      <p:pic>
        <p:nvPicPr>
          <p:cNvPr id="4" name="Imagem 3" descr="Gráfico&#10;&#10;Descrição gerada automaticamente">
            <a:extLst>
              <a:ext uri="{FF2B5EF4-FFF2-40B4-BE49-F238E27FC236}">
                <a16:creationId xmlns:a16="http://schemas.microsoft.com/office/drawing/2014/main" id="{38DBC55D-32F3-6375-25C7-C7A0D6702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2888"/>
            <a:ext cx="5732417" cy="429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221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7E345-3953-314C-1CE6-9A03B6F2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Quais bairros mais possuem Apartamentos?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6AFEDE5-CB84-BAE5-69EF-51CCF0FFEE5C}"/>
              </a:ext>
            </a:extLst>
          </p:cNvPr>
          <p:cNvSpPr txBox="1"/>
          <p:nvPr/>
        </p:nvSpPr>
        <p:spPr>
          <a:xfrm>
            <a:off x="5732418" y="1743679"/>
            <a:ext cx="584998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Os bairros com mais imóveis disponíveis são os bairros que mais possuem Apartamentos:</a:t>
            </a:r>
          </a:p>
          <a:p>
            <a:pPr algn="just"/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O bairro com </a:t>
            </a:r>
            <a:r>
              <a:rPr lang="pt-BR" b="1" dirty="0"/>
              <a:t>mais Apartamentos</a:t>
            </a:r>
            <a:r>
              <a:rPr lang="pt-BR" dirty="0"/>
              <a:t> é </a:t>
            </a:r>
            <a:r>
              <a:rPr lang="pt-BR" b="1" dirty="0"/>
              <a:t>Bela Vista</a:t>
            </a:r>
            <a:r>
              <a:rPr lang="pt-BR" dirty="0"/>
              <a:t> com </a:t>
            </a:r>
            <a:r>
              <a:rPr lang="pt-BR" b="1" dirty="0"/>
              <a:t>228 imóveis</a:t>
            </a:r>
            <a:r>
              <a:rPr lang="pt-BR" dirty="0"/>
              <a:t>, representando </a:t>
            </a:r>
            <a:r>
              <a:rPr lang="pt-BR" b="1" dirty="0"/>
              <a:t>64%</a:t>
            </a:r>
            <a:r>
              <a:rPr lang="pt-BR" dirty="0"/>
              <a:t> do total dos Imóveis no bairro.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Em seguida, o bairro </a:t>
            </a:r>
            <a:r>
              <a:rPr lang="pt-BR" b="1" dirty="0"/>
              <a:t>Jardim Paulista</a:t>
            </a:r>
            <a:r>
              <a:rPr lang="pt-BR" dirty="0"/>
              <a:t> com </a:t>
            </a:r>
            <a:r>
              <a:rPr lang="pt-BR" b="1" dirty="0"/>
              <a:t>192 apartamentos</a:t>
            </a:r>
            <a:r>
              <a:rPr lang="pt-BR" dirty="0"/>
              <a:t>, que representa </a:t>
            </a:r>
            <a:r>
              <a:rPr lang="pt-BR" b="1" dirty="0"/>
              <a:t>mais de 87%</a:t>
            </a:r>
            <a:r>
              <a:rPr lang="pt-BR" dirty="0"/>
              <a:t> do total de Imóveis no bairro.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A </a:t>
            </a:r>
            <a:r>
              <a:rPr lang="pt-BR" b="1" dirty="0"/>
              <a:t>Vila Mariana</a:t>
            </a:r>
            <a:r>
              <a:rPr lang="pt-BR" dirty="0"/>
              <a:t> é o </a:t>
            </a:r>
            <a:r>
              <a:rPr lang="pt-BR" b="1" dirty="0"/>
              <a:t>3° bairro</a:t>
            </a:r>
            <a:r>
              <a:rPr lang="pt-BR" dirty="0"/>
              <a:t> com </a:t>
            </a:r>
            <a:r>
              <a:rPr lang="pt-BR" b="1" dirty="0"/>
              <a:t>149 imóveis</a:t>
            </a:r>
            <a:r>
              <a:rPr lang="pt-BR" dirty="0"/>
              <a:t>, sendo 77% do total de Imóveis no bairro.</a:t>
            </a:r>
          </a:p>
        </p:txBody>
      </p:sp>
      <p:pic>
        <p:nvPicPr>
          <p:cNvPr id="5" name="Imagem 4" descr="Gráfico, Gráfico de barras&#10;&#10;Descrição gerada automaticamente">
            <a:extLst>
              <a:ext uri="{FF2B5EF4-FFF2-40B4-BE49-F238E27FC236}">
                <a16:creationId xmlns:a16="http://schemas.microsoft.com/office/drawing/2014/main" id="{89E28942-6876-0101-CE77-9721F542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3" y="1743678"/>
            <a:ext cx="5537372" cy="415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720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7E345-3953-314C-1CE6-9A03B6F20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8" y="685800"/>
            <a:ext cx="9006255" cy="1371600"/>
          </a:xfrm>
        </p:spPr>
        <p:txBody>
          <a:bodyPr/>
          <a:lstStyle/>
          <a:p>
            <a:pPr algn="ctr"/>
            <a:r>
              <a:rPr lang="pt-BR" b="1" dirty="0"/>
              <a:t>Quais bairros mais possuem Kitnet e Studio?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6AFEDE5-CB84-BAE5-69EF-51CCF0FFEE5C}"/>
              </a:ext>
            </a:extLst>
          </p:cNvPr>
          <p:cNvSpPr txBox="1"/>
          <p:nvPr/>
        </p:nvSpPr>
        <p:spPr>
          <a:xfrm>
            <a:off x="5802757" y="2285701"/>
            <a:ext cx="58499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Os bairros com mais Kitnet e Studio têm como característica a presença de muitos Prédios, sendo que:</a:t>
            </a:r>
          </a:p>
          <a:p>
            <a:pPr algn="just"/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O bairro que </a:t>
            </a:r>
            <a:r>
              <a:rPr lang="pt-BR" b="1" dirty="0"/>
              <a:t>mais possui</a:t>
            </a:r>
            <a:r>
              <a:rPr lang="pt-BR" dirty="0"/>
              <a:t> é </a:t>
            </a:r>
            <a:r>
              <a:rPr lang="pt-BR" b="1" dirty="0"/>
              <a:t>Bela Vista</a:t>
            </a:r>
            <a:r>
              <a:rPr lang="pt-BR" dirty="0"/>
              <a:t>, </a:t>
            </a:r>
            <a:r>
              <a:rPr lang="pt-BR" b="1" dirty="0"/>
              <a:t>assim como</a:t>
            </a:r>
            <a:r>
              <a:rPr lang="pt-BR" dirty="0"/>
              <a:t> os </a:t>
            </a:r>
            <a:r>
              <a:rPr lang="pt-BR" b="1" dirty="0"/>
              <a:t>Apartamentos</a:t>
            </a:r>
            <a:r>
              <a:rPr lang="pt-BR" dirty="0"/>
              <a:t> também, com </a:t>
            </a:r>
            <a:r>
              <a:rPr lang="pt-BR" b="1" dirty="0"/>
              <a:t>115 imóveis</a:t>
            </a:r>
            <a:r>
              <a:rPr lang="pt-BR" dirty="0"/>
              <a:t>, </a:t>
            </a:r>
            <a:r>
              <a:rPr lang="pt-BR" b="1" dirty="0"/>
              <a:t>quase o dobro</a:t>
            </a:r>
            <a:r>
              <a:rPr lang="pt-BR" dirty="0"/>
              <a:t> do total da </a:t>
            </a:r>
            <a:r>
              <a:rPr lang="pt-BR" b="1" dirty="0"/>
              <a:t>República</a:t>
            </a:r>
            <a:r>
              <a:rPr lang="pt-BR" dirty="0"/>
              <a:t>, com </a:t>
            </a:r>
            <a:r>
              <a:rPr lang="pt-BR" b="1" dirty="0"/>
              <a:t>62 imóveis</a:t>
            </a:r>
            <a:r>
              <a:rPr lang="pt-BR" dirty="0"/>
              <a:t> e o </a:t>
            </a:r>
            <a:r>
              <a:rPr lang="pt-BR" b="1" dirty="0"/>
              <a:t>Centro</a:t>
            </a:r>
            <a:r>
              <a:rPr lang="pt-BR" dirty="0"/>
              <a:t> com </a:t>
            </a:r>
            <a:r>
              <a:rPr lang="pt-BR" b="1" dirty="0"/>
              <a:t>60 imóveis</a:t>
            </a:r>
            <a:r>
              <a:rPr lang="pt-BR" dirty="0"/>
              <a:t>, os bairros que mais têm esse imóvel em seguida de Bela Vista.</a:t>
            </a:r>
          </a:p>
        </p:txBody>
      </p:sp>
      <p:pic>
        <p:nvPicPr>
          <p:cNvPr id="4" name="Imagem 3" descr="Gráfico, Gráfico de barras&#10;&#10;Descrição gerada automaticamente">
            <a:extLst>
              <a:ext uri="{FF2B5EF4-FFF2-40B4-BE49-F238E27FC236}">
                <a16:creationId xmlns:a16="http://schemas.microsoft.com/office/drawing/2014/main" id="{DC5C2AED-8528-BC44-55A4-4E041005C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743679"/>
            <a:ext cx="5631156" cy="422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799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7E345-3953-314C-1CE6-9A03B6F20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8" y="685800"/>
            <a:ext cx="9006255" cy="1371600"/>
          </a:xfrm>
        </p:spPr>
        <p:txBody>
          <a:bodyPr/>
          <a:lstStyle/>
          <a:p>
            <a:pPr algn="ctr"/>
            <a:r>
              <a:rPr lang="pt-BR" b="1" dirty="0"/>
              <a:t>Quais bairros mais possuem Casas?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6AFEDE5-CB84-BAE5-69EF-51CCF0FFEE5C}"/>
              </a:ext>
            </a:extLst>
          </p:cNvPr>
          <p:cNvSpPr txBox="1"/>
          <p:nvPr/>
        </p:nvSpPr>
        <p:spPr>
          <a:xfrm>
            <a:off x="5615354" y="2317408"/>
            <a:ext cx="58499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O bairro que possui mais Casas é </a:t>
            </a:r>
            <a:r>
              <a:rPr lang="pt-BR" b="1" dirty="0"/>
              <a:t>Vila Prudente</a:t>
            </a:r>
            <a:r>
              <a:rPr lang="pt-BR" dirty="0"/>
              <a:t> com </a:t>
            </a:r>
            <a:r>
              <a:rPr lang="pt-BR" b="1" dirty="0"/>
              <a:t>41 imóveis</a:t>
            </a:r>
            <a:r>
              <a:rPr lang="pt-BR" dirty="0"/>
              <a:t>, um bairro situado na </a:t>
            </a:r>
            <a:r>
              <a:rPr lang="pt-BR" b="1" dirty="0"/>
              <a:t>Zona Leste</a:t>
            </a:r>
            <a:r>
              <a:rPr lang="pt-BR" dirty="0"/>
              <a:t> e </a:t>
            </a:r>
            <a:r>
              <a:rPr lang="pt-BR" b="1" dirty="0"/>
              <a:t>caracterizado</a:t>
            </a:r>
            <a:r>
              <a:rPr lang="pt-BR" dirty="0"/>
              <a:t> por ser o </a:t>
            </a:r>
            <a:r>
              <a:rPr lang="pt-BR" b="1" dirty="0"/>
              <a:t>bairro Residencial e Industrial</a:t>
            </a:r>
            <a:r>
              <a:rPr lang="pt-BR" dirty="0"/>
              <a:t> de São Paulo.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Em seguida, o bairro que mais oferta é a </a:t>
            </a:r>
            <a:r>
              <a:rPr lang="pt-BR" b="1" dirty="0"/>
              <a:t>Vila Mariana</a:t>
            </a:r>
            <a:r>
              <a:rPr lang="pt-BR" dirty="0"/>
              <a:t>, com </a:t>
            </a:r>
            <a:r>
              <a:rPr lang="pt-BR" b="1" dirty="0"/>
              <a:t>31 imóveis</a:t>
            </a:r>
            <a:r>
              <a:rPr lang="pt-BR" dirty="0"/>
              <a:t>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Em seguida, </a:t>
            </a:r>
            <a:r>
              <a:rPr lang="pt-BR" b="1" dirty="0"/>
              <a:t>Campo Belo</a:t>
            </a:r>
            <a:r>
              <a:rPr lang="pt-BR" dirty="0"/>
              <a:t> e </a:t>
            </a:r>
            <a:r>
              <a:rPr lang="pt-BR" b="1" dirty="0"/>
              <a:t>Jabaquara</a:t>
            </a:r>
            <a:r>
              <a:rPr lang="pt-BR" dirty="0"/>
              <a:t>, localizados </a:t>
            </a:r>
            <a:r>
              <a:rPr lang="pt-BR" b="1" dirty="0"/>
              <a:t>na Zona Sul</a:t>
            </a:r>
            <a:r>
              <a:rPr lang="pt-BR" dirty="0"/>
              <a:t>, ofertam </a:t>
            </a:r>
            <a:r>
              <a:rPr lang="pt-BR" b="1" dirty="0"/>
              <a:t>29 imóveis</a:t>
            </a:r>
            <a:r>
              <a:rPr lang="pt-BR" dirty="0"/>
              <a:t>.</a:t>
            </a:r>
          </a:p>
        </p:txBody>
      </p:sp>
      <p:pic>
        <p:nvPicPr>
          <p:cNvPr id="5" name="Imagem 4" descr="Gráfico, Gráfico de barras&#10;&#10;Descrição gerada automaticamente">
            <a:extLst>
              <a:ext uri="{FF2B5EF4-FFF2-40B4-BE49-F238E27FC236}">
                <a16:creationId xmlns:a16="http://schemas.microsoft.com/office/drawing/2014/main" id="{F16CF948-90E3-15BF-9136-010A5D120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1312"/>
            <a:ext cx="5615354" cy="421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668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7E345-3953-314C-1CE6-9A03B6F20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8" y="685800"/>
            <a:ext cx="9006255" cy="1371600"/>
          </a:xfrm>
        </p:spPr>
        <p:txBody>
          <a:bodyPr/>
          <a:lstStyle/>
          <a:p>
            <a:pPr algn="ctr"/>
            <a:r>
              <a:rPr lang="pt-BR" b="1" dirty="0"/>
              <a:t>Quais bairros mais possuem Casas em Condomínio?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6AFEDE5-CB84-BAE5-69EF-51CCF0FFEE5C}"/>
              </a:ext>
            </a:extLst>
          </p:cNvPr>
          <p:cNvSpPr txBox="1"/>
          <p:nvPr/>
        </p:nvSpPr>
        <p:spPr>
          <a:xfrm>
            <a:off x="5615354" y="2317408"/>
            <a:ext cx="58499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O Alphaville, um dos </a:t>
            </a:r>
            <a:r>
              <a:rPr lang="pt-BR" b="1" dirty="0"/>
              <a:t>bairros mais nobres</a:t>
            </a:r>
            <a:r>
              <a:rPr lang="pt-BR" dirty="0"/>
              <a:t> de São Paulo, possui </a:t>
            </a:r>
            <a:r>
              <a:rPr lang="pt-BR" b="1" dirty="0"/>
              <a:t>13 imóveis,</a:t>
            </a:r>
            <a:r>
              <a:rPr lang="pt-BR" dirty="0"/>
              <a:t> </a:t>
            </a:r>
            <a:r>
              <a:rPr lang="pt-BR" b="1" dirty="0"/>
              <a:t>quase o dobro</a:t>
            </a:r>
            <a:r>
              <a:rPr lang="pt-BR" dirty="0"/>
              <a:t> da </a:t>
            </a:r>
            <a:r>
              <a:rPr lang="pt-BR" b="1" dirty="0"/>
              <a:t>Vila Isolina </a:t>
            </a:r>
            <a:r>
              <a:rPr lang="pt-BR" b="1" dirty="0" err="1"/>
              <a:t>Mazzei</a:t>
            </a:r>
            <a:r>
              <a:rPr lang="pt-BR" dirty="0"/>
              <a:t>, situado na </a:t>
            </a:r>
            <a:r>
              <a:rPr lang="pt-BR" b="1" dirty="0"/>
              <a:t>Zona Norte</a:t>
            </a:r>
            <a:r>
              <a:rPr lang="pt-BR" dirty="0"/>
              <a:t>, com </a:t>
            </a:r>
            <a:r>
              <a:rPr lang="pt-BR" b="1" dirty="0"/>
              <a:t>7 imóveis</a:t>
            </a:r>
            <a:r>
              <a:rPr lang="pt-BR" dirty="0"/>
              <a:t>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O </a:t>
            </a:r>
            <a:r>
              <a:rPr lang="pt-BR" b="1" dirty="0"/>
              <a:t>3° bairro</a:t>
            </a:r>
            <a:r>
              <a:rPr lang="pt-BR" dirty="0"/>
              <a:t> é o </a:t>
            </a:r>
            <a:r>
              <a:rPr lang="pt-BR" b="1" dirty="0"/>
              <a:t>Chácara Belenzinho</a:t>
            </a:r>
            <a:r>
              <a:rPr lang="pt-BR" dirty="0"/>
              <a:t>, localizado na </a:t>
            </a:r>
            <a:r>
              <a:rPr lang="pt-BR" b="1" dirty="0"/>
              <a:t>Zona Leste</a:t>
            </a:r>
            <a:r>
              <a:rPr lang="pt-BR" dirty="0"/>
              <a:t>, com </a:t>
            </a:r>
            <a:r>
              <a:rPr lang="pt-BR" b="1" dirty="0"/>
              <a:t>6 imóveis</a:t>
            </a:r>
            <a:r>
              <a:rPr lang="pt-BR" dirty="0"/>
              <a:t>, ou seja, </a:t>
            </a:r>
            <a:r>
              <a:rPr lang="pt-BR" b="1" dirty="0"/>
              <a:t>menos</a:t>
            </a:r>
            <a:r>
              <a:rPr lang="pt-BR" dirty="0"/>
              <a:t> </a:t>
            </a:r>
            <a:r>
              <a:rPr lang="pt-BR" b="1" dirty="0"/>
              <a:t>da</a:t>
            </a:r>
            <a:r>
              <a:rPr lang="pt-BR" dirty="0"/>
              <a:t> </a:t>
            </a:r>
            <a:r>
              <a:rPr lang="pt-BR" b="1" dirty="0"/>
              <a:t>metade</a:t>
            </a:r>
            <a:r>
              <a:rPr lang="pt-BR" dirty="0"/>
              <a:t> de imóveis </a:t>
            </a:r>
            <a:r>
              <a:rPr lang="pt-BR" b="1" dirty="0"/>
              <a:t>que Alphaville</a:t>
            </a:r>
          </a:p>
        </p:txBody>
      </p:sp>
      <p:pic>
        <p:nvPicPr>
          <p:cNvPr id="4" name="Imagem 3" descr="Gráfico, Gráfico de barras&#10;&#10;Descrição gerada automaticamente">
            <a:extLst>
              <a:ext uri="{FF2B5EF4-FFF2-40B4-BE49-F238E27FC236}">
                <a16:creationId xmlns:a16="http://schemas.microsoft.com/office/drawing/2014/main" id="{156D8DD7-A20E-0BA3-5E5E-E19F05BCF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5" y="1963231"/>
            <a:ext cx="5338421" cy="400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641212"/>
      </p:ext>
    </p:extLst>
  </p:cSld>
  <p:clrMapOvr>
    <a:masterClrMapping/>
  </p:clrMapOvr>
</p:sld>
</file>

<file path=ppt/theme/theme1.xml><?xml version="1.0" encoding="utf-8"?>
<a:theme xmlns:a="http://schemas.openxmlformats.org/drawingml/2006/main" name="EncaseVTI">
  <a:themeElements>
    <a:clrScheme name="Encase">
      <a:dk1>
        <a:sysClr val="windowText" lastClr="000000"/>
      </a:dk1>
      <a:lt1>
        <a:sysClr val="window" lastClr="FFFFFF"/>
      </a:lt1>
      <a:dk2>
        <a:srgbClr val="1E2121"/>
      </a:dk2>
      <a:lt2>
        <a:srgbClr val="EFECEB"/>
      </a:lt2>
      <a:accent1>
        <a:srgbClr val="717059"/>
      </a:accent1>
      <a:accent2>
        <a:srgbClr val="B9A17E"/>
      </a:accent2>
      <a:accent3>
        <a:srgbClr val="766752"/>
      </a:accent3>
      <a:accent4>
        <a:srgbClr val="A28578"/>
      </a:accent4>
      <a:accent5>
        <a:srgbClr val="6E736D"/>
      </a:accent5>
      <a:accent6>
        <a:srgbClr val="BE8366"/>
      </a:accent6>
      <a:hlink>
        <a:srgbClr val="B5714F"/>
      </a:hlink>
      <a:folHlink>
        <a:srgbClr val="7B6B4C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aseVTI" id="{C293990F-FDB3-4ED3-8175-FB79CE5A2A12}" vid="{A5662C19-271F-459F-B4ED-861A9823764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907</Words>
  <Application>Microsoft Office PowerPoint</Application>
  <PresentationFormat>Widescreen</PresentationFormat>
  <Paragraphs>64</Paragraphs>
  <Slides>12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Avenir Next LT Pro</vt:lpstr>
      <vt:lpstr>Avenir Next LT Pro Light</vt:lpstr>
      <vt:lpstr>EncaseVTI</vt:lpstr>
      <vt:lpstr>Aluguel de Imóveis em São Paulo</vt:lpstr>
      <vt:lpstr>Perguntas de Negócio</vt:lpstr>
      <vt:lpstr>Qual o Tipo de Imóvel mais ofertado?</vt:lpstr>
      <vt:lpstr>Sobre Apartamentos</vt:lpstr>
      <vt:lpstr>Qual o bairro com mais Tipo de Imóvel?</vt:lpstr>
      <vt:lpstr>Quais bairros mais possuem Apartamentos?</vt:lpstr>
      <vt:lpstr>Quais bairros mais possuem Kitnet e Studio?</vt:lpstr>
      <vt:lpstr>Quais bairros mais possuem Casas?</vt:lpstr>
      <vt:lpstr>Quais bairros mais possuem Casas em Condomínio?</vt:lpstr>
      <vt:lpstr>Qual o bairro oferta mais variedade de Tipo de Imóvel?</vt:lpstr>
      <vt:lpstr>Qual Imóvel tem a maior e menor variação e média de Preço?</vt:lpstr>
      <vt:lpstr>Há uma correlação entre o Valor de Aluguel e a Área, Quartos e Garagem?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Aluguel de Imóveis em São Paulo</dc:title>
  <dc:creator>GABRIEL URUGA DA SILVA</dc:creator>
  <cp:lastModifiedBy>Gabriel Uruga da Silva</cp:lastModifiedBy>
  <cp:revision>1</cp:revision>
  <dcterms:created xsi:type="dcterms:W3CDTF">2024-06-02T01:11:20Z</dcterms:created>
  <dcterms:modified xsi:type="dcterms:W3CDTF">2024-06-02T02:36:32Z</dcterms:modified>
</cp:coreProperties>
</file>

<file path=docProps/thumbnail.jpeg>
</file>